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harts/colors1.xml" ContentType="application/vnd.ms-office.chartcolorstyl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7" r:id="rId1"/>
  </p:sldMasterIdLst>
  <p:sldIdLst>
    <p:sldId id="256" r:id="rId2"/>
    <p:sldId id="258" r:id="rId3"/>
    <p:sldId id="259" r:id="rId4"/>
    <p:sldId id="273" r:id="rId5"/>
    <p:sldId id="274" r:id="rId6"/>
    <p:sldId id="278" r:id="rId7"/>
    <p:sldId id="277" r:id="rId8"/>
    <p:sldId id="279" r:id="rId9"/>
    <p:sldId id="257" r:id="rId10"/>
    <p:sldId id="270" r:id="rId11"/>
    <p:sldId id="261" r:id="rId12"/>
    <p:sldId id="263" r:id="rId13"/>
    <p:sldId id="264" r:id="rId14"/>
    <p:sldId id="269" r:id="rId15"/>
    <p:sldId id="265" r:id="rId16"/>
    <p:sldId id="272" r:id="rId17"/>
    <p:sldId id="267" r:id="rId18"/>
    <p:sldId id="268" r:id="rId19"/>
    <p:sldId id="271" r:id="rId20"/>
    <p:sldId id="275" r:id="rId21"/>
  </p:sldIdLst>
  <p:sldSz cx="9906000" cy="6858000" type="A4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0" clrIdx="0">
    <p:extLst>
      <p:ext uri="{19B8F6BF-5375-455C-9EA6-DF929625EA0E}">
        <p15:presenceInfo xmlns:p15="http://schemas.microsoft.com/office/powerpoint/2012/main" xmlns="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014"/>
    <a:srgbClr val="F9F9F9"/>
    <a:srgbClr val="FF1515"/>
    <a:srgbClr val="00B050"/>
    <a:srgbClr val="F024D3"/>
    <a:srgbClr val="1BCFF9"/>
    <a:srgbClr val="582F13"/>
    <a:srgbClr val="E6C787"/>
    <a:srgbClr val="894F10"/>
    <a:srgbClr val="B3C0C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735" autoAdjust="0"/>
    <p:restoredTop sz="94660"/>
  </p:normalViewPr>
  <p:slideViewPr>
    <p:cSldViewPr snapToGrid="0">
      <p:cViewPr varScale="1">
        <p:scale>
          <a:sx n="99" d="100"/>
          <a:sy n="99" d="100"/>
        </p:scale>
        <p:origin x="-90" y="-2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Foglio_di_lavoro_di_Microsoft_Office_Excel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style val="4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rgbClr val="D9D7CE"/>
            </a:solidFill>
            <a:ln>
              <a:noFill/>
            </a:ln>
            <a:effectLst/>
          </c:spPr>
          <c:dPt>
            <c:idx val="0"/>
            <c:spPr>
              <a:solidFill>
                <a:srgbClr val="D9D7CE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73-48C9-9F8D-88D53398FEBE}"/>
              </c:ext>
            </c:extLst>
          </c:dPt>
          <c:dPt>
            <c:idx val="1"/>
            <c:extLst xmlns:c16r2="http://schemas.microsoft.com/office/drawing/2015/06/chart">
              <c:ext xmlns:c16="http://schemas.microsoft.com/office/drawing/2014/chart" uri="{C3380CC4-5D6E-409C-BE32-E72D297353CC}">
                <c16:uniqueId val="{00000003-3273-48C9-9F8D-88D53398FEBE}"/>
              </c:ext>
            </c:extLst>
          </c:dPt>
          <c:dPt>
            <c:idx val="2"/>
            <c:extLst xmlns:c16r2="http://schemas.microsoft.com/office/drawing/2015/06/chart">
              <c:ext xmlns:c16="http://schemas.microsoft.com/office/drawing/2014/chart" uri="{C3380CC4-5D6E-409C-BE32-E72D297353CC}">
                <c16:uniqueId val="{00000005-3273-48C9-9F8D-88D53398FEBE}"/>
              </c:ext>
            </c:extLst>
          </c:dPt>
          <c:dPt>
            <c:idx val="3"/>
            <c:extLst xmlns:c16r2="http://schemas.microsoft.com/office/drawing/2015/06/chart">
              <c:ext xmlns:c16="http://schemas.microsoft.com/office/drawing/2014/chart" uri="{C3380CC4-5D6E-409C-BE32-E72D297353CC}">
                <c16:uniqueId val="{00000007-3273-48C9-9F8D-88D53398FE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8.09</c:v>
                </c:pt>
                <c:pt idx="1">
                  <c:v>8.4</c:v>
                </c:pt>
                <c:pt idx="2">
                  <c:v>9.5</c:v>
                </c:pt>
                <c:pt idx="3">
                  <c:v>10.3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273-48C9-9F8D-88D53398FEB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Foglio1!$C$2:$C$5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3273-48C9-9F8D-88D53398FEB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Colonna3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Foglio1!$D$2:$D$5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273-48C9-9F8D-88D53398FEBE}"/>
            </c:ext>
          </c:extLst>
        </c:ser>
        <c:dLbls>
          <c:showVal val="1"/>
        </c:dLbls>
        <c:overlap val="100"/>
        <c:axId val="135172480"/>
        <c:axId val="135174016"/>
      </c:barChart>
      <c:catAx>
        <c:axId val="1351724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it-IT"/>
          </a:p>
        </c:txPr>
        <c:crossAx val="135174016"/>
        <c:crosses val="autoZero"/>
        <c:auto val="1"/>
        <c:lblAlgn val="ctr"/>
        <c:lblOffset val="100"/>
      </c:catAx>
      <c:valAx>
        <c:axId val="1351740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it-IT"/>
          </a:p>
        </c:txPr>
        <c:crossAx val="13517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2000">
          <a:latin typeface="Cambria" panose="02040503050406030204" pitchFamily="18" charset="0"/>
        </a:defRPr>
      </a:pPr>
      <a:endParaRPr lang="it-IT"/>
    </a:p>
  </c:txPr>
  <c:externalData r:id="rId2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906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2095" y="1811864"/>
            <a:ext cx="5751272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2095" y="3598328"/>
            <a:ext cx="5751272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869" y="5054602"/>
            <a:ext cx="729382" cy="279400"/>
          </a:xfrm>
        </p:spPr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095" y="5054602"/>
            <a:ext cx="4403598" cy="27940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5427" y="5054602"/>
            <a:ext cx="447940" cy="279400"/>
          </a:xfrm>
        </p:spPr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8144" y="3471329"/>
            <a:ext cx="55391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30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8" y="4815415"/>
            <a:ext cx="7365295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1782" y="1032934"/>
            <a:ext cx="7682439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938" y="5382153"/>
            <a:ext cx="7365295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0681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8" y="906873"/>
            <a:ext cx="7365295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37" y="4275666"/>
            <a:ext cx="7365297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85005" y="4140199"/>
            <a:ext cx="715696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751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528" y="982132"/>
            <a:ext cx="6933604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3550" y="3352800"/>
            <a:ext cx="6383865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35" y="4343401"/>
            <a:ext cx="7365300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920800" y="905362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9629" y="2827870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85005" y="4140199"/>
            <a:ext cx="71451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3660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41" y="3308581"/>
            <a:ext cx="7365289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40" y="4777381"/>
            <a:ext cx="736529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937755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868" y="982132"/>
            <a:ext cx="6852265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74940" y="3639312"/>
            <a:ext cx="7365291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37" y="4529667"/>
            <a:ext cx="7365297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951232" y="896895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7280" y="260772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85005" y="3429000"/>
            <a:ext cx="71451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4021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7" y="982132"/>
            <a:ext cx="7365295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274940" y="3566160"/>
            <a:ext cx="7365291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38" y="4470401"/>
            <a:ext cx="7365295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85009" y="3429000"/>
            <a:ext cx="71569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80813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4937" y="2490136"/>
            <a:ext cx="7365297" cy="3385733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85005" y="2354670"/>
            <a:ext cx="715695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3326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389" y="906874"/>
            <a:ext cx="1753841" cy="496899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4940" y="906874"/>
            <a:ext cx="5325135" cy="4968993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65971" y="906874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128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85005" y="2354670"/>
            <a:ext cx="714516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7413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04" y="1641413"/>
            <a:ext cx="7145162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04" y="3734860"/>
            <a:ext cx="7145162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85005" y="3599392"/>
            <a:ext cx="714516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506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85004" y="2356260"/>
            <a:ext cx="71451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8" y="915338"/>
            <a:ext cx="7365295" cy="130386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4938" y="2487168"/>
            <a:ext cx="3615690" cy="3447288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248" y="2487168"/>
            <a:ext cx="3615690" cy="3447288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68885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40" y="2658533"/>
            <a:ext cx="361569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4940" y="3243262"/>
            <a:ext cx="3615690" cy="270662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8651" y="2658533"/>
            <a:ext cx="361569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8651" y="3243262"/>
            <a:ext cx="3615690" cy="270662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41" name="Straight Connector 40"/>
          <p:cNvCxnSpPr/>
          <p:nvPr/>
        </p:nvCxnSpPr>
        <p:spPr>
          <a:xfrm>
            <a:off x="1385005" y="2354670"/>
            <a:ext cx="71451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3908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8" y="915338"/>
            <a:ext cx="7365296" cy="130386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85005" y="2354670"/>
            <a:ext cx="71451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2929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7417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7" y="1388534"/>
            <a:ext cx="27481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401" y="982133"/>
            <a:ext cx="4176834" cy="4893735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937" y="3031065"/>
            <a:ext cx="27481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85005" y="2912533"/>
            <a:ext cx="252806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8881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937" y="1883832"/>
            <a:ext cx="3934886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4993" y="1032933"/>
            <a:ext cx="3173585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4938" y="3255432"/>
            <a:ext cx="3934884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895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906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4938" y="915338"/>
            <a:ext cx="7365295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937" y="2490136"/>
            <a:ext cx="7365297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6393" y="5960533"/>
            <a:ext cx="124397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CA778C-DE57-4C4D-AEAB-F200128A8708}" type="datetimeFigureOut">
              <a:rPr lang="it-IT" smtClean="0"/>
              <a:pPr/>
              <a:t>26/06/2017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4938" y="5960533"/>
            <a:ext cx="55300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1765" y="5960533"/>
            <a:ext cx="428469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493AFE-2E5D-4ACB-AD02-FC3AD985C04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79538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6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errero.it/azienda/il-gruppo/business/un-bilancio-in-crescita" TargetMode="External"/><Relationship Id="rId3" Type="http://schemas.openxmlformats.org/officeDocument/2006/relationships/hyperlink" Target="http://it.paperblog.com/razione-d-e-tropical-bar-il-cioccolato-della-seconda-guerra-mondiale-1366477/" TargetMode="External"/><Relationship Id="rId7" Type="http://schemas.openxmlformats.org/officeDocument/2006/relationships/hyperlink" Target="https://www.ferrero.it/azienda/il-gruppo/una-storia-di-famiglia/una-grande-azienda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statista.com/statistik/daten/studie/20040/umfrage/jaehrlicher-schokoladenkonsum-pro-kopf-in-ausgewaehlten-laendern/" TargetMode="External"/><Relationship Id="rId5" Type="http://schemas.openxmlformats.org/officeDocument/2006/relationships/hyperlink" Target="http://www.ekitchen.de/kuechengeraete/herd/ratgeber/schokoladenkonsum-deutschland-295079.html" TargetMode="External"/><Relationship Id="rId4" Type="http://schemas.openxmlformats.org/officeDocument/2006/relationships/hyperlink" Target="http://www.nonealcioccolato.it/storia.html" TargetMode="External"/><Relationship Id="rId9" Type="http://schemas.openxmlformats.org/officeDocument/2006/relationships/hyperlink" Target="http://www.today.it/donna/origine-prodotti-ferrero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49400" y="2012801"/>
            <a:ext cx="6815669" cy="1515533"/>
          </a:xfrm>
          <a:effectLst>
            <a:reflection blurRad="6350" stA="50000" endA="295" endPos="92000" dist="101600" dir="5400000" sy="-100000" algn="bl" rotWithShape="0"/>
          </a:effectLst>
        </p:spPr>
        <p:txBody>
          <a:bodyPr>
            <a:normAutofit/>
          </a:bodyPr>
          <a:lstStyle/>
          <a:p>
            <a:r>
              <a:rPr lang="it-IT" sz="7200" i="1" dirty="0">
                <a:solidFill>
                  <a:srgbClr val="7C5014"/>
                </a:solidFill>
                <a:latin typeface="Comic Sans MS" panose="030F0702030302020204" pitchFamily="66" charset="0"/>
              </a:rPr>
              <a:t>CIOCCOLATO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224318">
            <a:off x="6492792" y="-214775"/>
            <a:ext cx="3333750" cy="333375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237345" y="5504149"/>
            <a:ext cx="5456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PRESENTAZIONE DI: POP TATIANA CRISTINA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ANNO SCOLASTICO: 2016/2017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CLASSE: V^S R.I.M.</a:t>
            </a: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SCUOLA: IIS CURIE-VITTORINI</a:t>
            </a:r>
          </a:p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6276" b="89958" l="6039" r="899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14373">
            <a:off x="-226918" y="3918891"/>
            <a:ext cx="5112260" cy="28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891736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799494" y="4476714"/>
            <a:ext cx="8278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Cambria" panose="02040503050406030204" pitchFamily="18" charset="0"/>
              </a:rPr>
              <a:t>Malgré les rumeurs désagréables, Vianne parvient à gagner la sympathie des habitants en leur donnant leur chocolat préféré (elle est très bonne à découvrir les goûts) et en les aidant à surmonter leurs problèmes.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610022">
            <a:off x="1049891" y="1158628"/>
            <a:ext cx="2914499" cy="2185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29600" y="1474934"/>
            <a:ext cx="2818691" cy="26201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79398">
            <a:off x="5775498" y="1079330"/>
            <a:ext cx="3085432" cy="21157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897038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264476">
            <a:off x="267407" y="1433950"/>
            <a:ext cx="8047348" cy="47771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TopRight"/>
            <a:lightRig rig="glow" dir="t">
              <a:rot lat="0" lon="0" rev="4800000"/>
            </a:lightRig>
          </a:scene3d>
          <a:sp3d prstMaterial="matte">
            <a:bevelT w="127000" h="63500" prst="angle"/>
          </a:sp3d>
        </p:spPr>
      </p:pic>
      <p:sp>
        <p:nvSpPr>
          <p:cNvPr id="4" name="CasellaDiTesto 3"/>
          <p:cNvSpPr txBox="1"/>
          <p:nvPr/>
        </p:nvSpPr>
        <p:spPr>
          <a:xfrm>
            <a:off x="520110" y="99123"/>
            <a:ext cx="8243047" cy="95410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4">
                    <a:lumMod val="50000"/>
                  </a:schemeClr>
                </a:solidFill>
              </a:rPr>
              <a:t>L'HISTOIRE DE SES GRANDS-PARENTS</a:t>
            </a:r>
          </a:p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2800" dirty="0">
                <a:solidFill>
                  <a:schemeClr val="accent4">
                    <a:lumMod val="50000"/>
                  </a:schemeClr>
                </a:solidFill>
              </a:rPr>
              <a:t>la raison pour laquelle elles se déplacent souvent</a:t>
            </a:r>
            <a:r>
              <a:rPr lang="it-IT" sz="28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fr-FR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rot="21268445">
            <a:off x="509642" y="2178151"/>
            <a:ext cx="372443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00" dirty="0"/>
              <a:t>Il était une fois un jeune homme qui est allé dans une tribu où il a goûté pour la première fois le chocolat chaud, mais il ne savait pas que le chocolat a un pouvoir magique. </a:t>
            </a:r>
            <a:endParaRPr lang="fr-FR" sz="2900" b="1" i="1" dirty="0"/>
          </a:p>
        </p:txBody>
      </p:sp>
      <p:sp>
        <p:nvSpPr>
          <p:cNvPr id="7" name="CasellaDiTesto 6"/>
          <p:cNvSpPr txBox="1"/>
          <p:nvPr/>
        </p:nvSpPr>
        <p:spPr>
          <a:xfrm rot="21234452">
            <a:off x="4399861" y="1698889"/>
            <a:ext cx="37520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00" dirty="0"/>
              <a:t>Il est tombé amoureux d’une femme très dangereuse. </a:t>
            </a:r>
            <a:endParaRPr lang="fr-FR" sz="2900" b="1" i="1" dirty="0"/>
          </a:p>
          <a:p>
            <a:pPr algn="ctr"/>
            <a:r>
              <a:rPr lang="fr-FR" sz="2900" dirty="0"/>
              <a:t>Tous l’ont mis en garde, mais il s'est marié. Un jour sa femme l'a quitté, avec la fille qu'ils ont eue, pour diffuser l’art du chocolat</a:t>
            </a:r>
            <a:r>
              <a:rPr lang="fr-FR" sz="2900" b="1" i="1" dirty="0"/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09087">
            <a:off x="7504810" y="3527173"/>
            <a:ext cx="2459811" cy="2176932"/>
          </a:xfrm>
          <a:prstGeom prst="rect">
            <a:avLst/>
          </a:prstGeom>
        </p:spPr>
      </p:pic>
      <p:sp>
        <p:nvSpPr>
          <p:cNvPr id="9" name="Pagina iniziale 8">
            <a:hlinkClick r:id="rId6" action="ppaction://hlinksldjump" highlightClick="1"/>
          </p:cNvPr>
          <p:cNvSpPr/>
          <p:nvPr/>
        </p:nvSpPr>
        <p:spPr>
          <a:xfrm>
            <a:off x="9154924" y="6263183"/>
            <a:ext cx="638899" cy="469548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26614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5768" y="142613"/>
            <a:ext cx="4665264" cy="24509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72217">
            <a:off x="7903807" y="2282553"/>
            <a:ext cx="1783615" cy="196208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0585">
            <a:off x="7427530" y="241656"/>
            <a:ext cx="2007818" cy="20078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284" y="4806405"/>
            <a:ext cx="1347296" cy="1735780"/>
          </a:xfrm>
          <a:prstGeom prst="rect">
            <a:avLst/>
          </a:prstGeom>
          <a:effectLst/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4136" y="4470289"/>
            <a:ext cx="1941065" cy="194106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066" y="273611"/>
            <a:ext cx="2019122" cy="201912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1508624" y="1708946"/>
            <a:ext cx="67889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600" dirty="0">
                <a:solidFill>
                  <a:srgbClr val="7D522C"/>
                </a:solidFill>
                <a:latin typeface="Cambria" panose="02040503050406030204" pitchFamily="18" charset="0"/>
              </a:rPr>
              <a:t>La storia del Gruppo Ferrero nasce ad Alba nel 1942 in un piccolo </a:t>
            </a:r>
            <a:r>
              <a:rPr lang="it-IT" sz="2600" dirty="0" smtClean="0">
                <a:solidFill>
                  <a:srgbClr val="7D522C"/>
                </a:solidFill>
                <a:latin typeface="Cambria" panose="02040503050406030204" pitchFamily="18" charset="0"/>
              </a:rPr>
              <a:t>laboratorio</a:t>
            </a:r>
            <a:r>
              <a:rPr lang="it-IT" sz="2600" dirty="0">
                <a:solidFill>
                  <a:srgbClr val="7D522C"/>
                </a:solidFill>
                <a:latin typeface="Cambria" panose="02040503050406030204" pitchFamily="18" charset="0"/>
              </a:rPr>
              <a:t> </a:t>
            </a:r>
            <a:r>
              <a:rPr lang="it-IT" sz="2600" dirty="0" smtClean="0">
                <a:solidFill>
                  <a:srgbClr val="7D522C"/>
                </a:solidFill>
                <a:latin typeface="Cambria" panose="02040503050406030204" pitchFamily="18" charset="0"/>
              </a:rPr>
              <a:t>con la creazione della "Pasta </a:t>
            </a:r>
            <a:r>
              <a:rPr lang="it-IT" sz="2600" dirty="0">
                <a:solidFill>
                  <a:srgbClr val="7D522C"/>
                </a:solidFill>
                <a:latin typeface="Cambria" panose="02040503050406030204" pitchFamily="18" charset="0"/>
              </a:rPr>
              <a:t>Gianduja". Nel 1946 Pietro Ferrero apre la fabbrica e inizia così il sogno Ferrero. </a:t>
            </a:r>
          </a:p>
          <a:p>
            <a:pPr algn="just"/>
            <a:r>
              <a:rPr lang="it-IT" sz="2600" dirty="0">
                <a:solidFill>
                  <a:srgbClr val="7D522C"/>
                </a:solidFill>
                <a:latin typeface="Cambria" panose="02040503050406030204" pitchFamily="18" charset="0"/>
              </a:rPr>
              <a:t>L'azienda conquista rapidamente i cuori in Italia e all'Estero e amplia sempre più la sua produzione. </a:t>
            </a:r>
            <a:endParaRPr lang="fr-FR" sz="2600" dirty="0">
              <a:solidFill>
                <a:srgbClr val="7D522C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101" y="4367840"/>
            <a:ext cx="2291034" cy="183913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653" y="2411051"/>
            <a:ext cx="1587807" cy="158780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360838">
            <a:off x="1982789" y="4950070"/>
            <a:ext cx="2112670" cy="7639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566092">
            <a:off x="6013516" y="4800264"/>
            <a:ext cx="1959924" cy="9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2451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02480">
            <a:off x="5598328" y="2695013"/>
            <a:ext cx="3978724" cy="29723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CasellaDiTesto 2"/>
          <p:cNvSpPr txBox="1"/>
          <p:nvPr/>
        </p:nvSpPr>
        <p:spPr>
          <a:xfrm>
            <a:off x="4894115" y="81798"/>
            <a:ext cx="4803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ic Sans MS" panose="030F0702030302020204" pitchFamily="66" charset="0"/>
              </a:rPr>
              <a:t>BILANCIO CONSOLIDATO AL 31 AGOSTO 2016</a:t>
            </a:r>
            <a:endParaRPr lang="fr-FR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Comic Sans MS" panose="030F0702030302020204" pitchFamily="66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935054" y="2343955"/>
            <a:ext cx="70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55757" y="4387368"/>
            <a:ext cx="5179307" cy="2308324"/>
          </a:xfrm>
          <a:prstGeom prst="rect">
            <a:avLst/>
          </a:prstGeom>
          <a:solidFill>
            <a:srgbClr val="DFC082"/>
          </a:solidFill>
          <a:effectLst>
            <a:softEdge rad="63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</a:rPr>
              <a:t>Il gruppo ha approvato il bilancio consolidato con un fatturato di 10,3 miliardi di Euro. Inoltre è riuscito ad aumentare le vendite nonostante i consumatori si orientino verso un prodotto  più salutare. </a:t>
            </a:r>
            <a:endParaRPr lang="fr-FR" sz="2400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8" name="Grafico 17"/>
          <p:cNvGraphicFramePr/>
          <p:nvPr>
            <p:extLst>
              <p:ext uri="{D42A27DB-BD31-4B8C-83A1-F6EECF244321}">
                <p14:modId xmlns:p14="http://schemas.microsoft.com/office/powerpoint/2010/main" xmlns="" val="1595803846"/>
              </p:ext>
            </p:extLst>
          </p:nvPr>
        </p:nvGraphicFramePr>
        <p:xfrm>
          <a:off x="48880" y="990554"/>
          <a:ext cx="5393059" cy="3190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2527042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134471" y="484094"/>
            <a:ext cx="9668435" cy="6078072"/>
            <a:chOff x="-35859" y="-68974"/>
            <a:chExt cx="12192000" cy="6858000"/>
          </a:xfrm>
        </p:grpSpPr>
        <p:pic>
          <p:nvPicPr>
            <p:cNvPr id="2" name="Immagine 1" descr="mondo-nutella-fullh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5859" y="-68974"/>
              <a:ext cx="12192000" cy="6858000"/>
            </a:xfrm>
            <a:prstGeom prst="rect">
              <a:avLst/>
            </a:prstGeom>
          </p:spPr>
        </p:pic>
        <p:sp>
          <p:nvSpPr>
            <p:cNvPr id="3" name="Rettangolo 2"/>
            <p:cNvSpPr/>
            <p:nvPr/>
          </p:nvSpPr>
          <p:spPr>
            <a:xfrm>
              <a:off x="872328" y="140901"/>
              <a:ext cx="10375624" cy="564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650" b="1" i="1" dirty="0">
                  <a:solidFill>
                    <a:schemeClr val="accent1">
                      <a:lumMod val="50000"/>
                    </a:schemeClr>
                  </a:solidFill>
                  <a:latin typeface="Cambria" panose="02040503050406030204" pitchFamily="18" charset="0"/>
                </a:rPr>
                <a:t>Ferrero distribuisce i suoi prodotti in oltre 160 paesi.</a:t>
              </a:r>
              <a:endParaRPr lang="it-IT" sz="265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" name="Connettore 3"/>
            <p:cNvSpPr/>
            <p:nvPr/>
          </p:nvSpPr>
          <p:spPr>
            <a:xfrm>
              <a:off x="5844988" y="2259105"/>
              <a:ext cx="215153" cy="201706"/>
            </a:xfrm>
            <a:prstGeom prst="flowChartConnector">
              <a:avLst/>
            </a:prstGeom>
            <a:solidFill>
              <a:srgbClr val="FF151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Connettore 4"/>
            <p:cNvSpPr/>
            <p:nvPr/>
          </p:nvSpPr>
          <p:spPr>
            <a:xfrm>
              <a:off x="6539709" y="5717301"/>
              <a:ext cx="215152" cy="201706"/>
            </a:xfrm>
            <a:prstGeom prst="flowChartConnector">
              <a:avLst/>
            </a:prstGeom>
            <a:solidFill>
              <a:srgbClr val="FF151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Connettore 6"/>
            <p:cNvSpPr/>
            <p:nvPr/>
          </p:nvSpPr>
          <p:spPr>
            <a:xfrm>
              <a:off x="6757882" y="2612223"/>
              <a:ext cx="215153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Connettore 7"/>
            <p:cNvSpPr/>
            <p:nvPr/>
          </p:nvSpPr>
          <p:spPr>
            <a:xfrm>
              <a:off x="9059779" y="3405233"/>
              <a:ext cx="215153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Connettore 8"/>
            <p:cNvSpPr/>
            <p:nvPr/>
          </p:nvSpPr>
          <p:spPr>
            <a:xfrm>
              <a:off x="5426712" y="3227294"/>
              <a:ext cx="215153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Connettore 9"/>
            <p:cNvSpPr/>
            <p:nvPr/>
          </p:nvSpPr>
          <p:spPr>
            <a:xfrm>
              <a:off x="3368606" y="3656449"/>
              <a:ext cx="215153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Connettore 10"/>
            <p:cNvSpPr/>
            <p:nvPr/>
          </p:nvSpPr>
          <p:spPr>
            <a:xfrm>
              <a:off x="5621800" y="2220534"/>
              <a:ext cx="215153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Connettore 11"/>
            <p:cNvSpPr/>
            <p:nvPr/>
          </p:nvSpPr>
          <p:spPr>
            <a:xfrm>
              <a:off x="8820795" y="5717301"/>
              <a:ext cx="215152" cy="201706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8265866" y="675088"/>
              <a:ext cx="3053706" cy="41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Cambria" panose="02040503050406030204" pitchFamily="18" charset="0"/>
                </a:rPr>
                <a:t>TURCHIA (nocciole)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5729376" y="4992893"/>
              <a:ext cx="3561201" cy="41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Cambria" panose="02040503050406030204" pitchFamily="18" charset="0"/>
                </a:rPr>
                <a:t>MALESIA (olio di palma)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2890587" y="5409617"/>
              <a:ext cx="2625008" cy="41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>
                  <a:latin typeface="Cambria" panose="02040503050406030204" pitchFamily="18" charset="0"/>
                </a:rPr>
                <a:t>NIGERIA </a:t>
              </a:r>
              <a:r>
                <a:rPr lang="it-IT" b="1" dirty="0">
                  <a:latin typeface="Cambria" panose="02040503050406030204" pitchFamily="18" charset="0"/>
                </a:rPr>
                <a:t>(cacao</a:t>
              </a:r>
              <a:r>
                <a:rPr lang="it-IT" b="1" dirty="0" smtClean="0">
                  <a:latin typeface="Cambria" panose="02040503050406030204" pitchFamily="18" charset="0"/>
                </a:rPr>
                <a:t>)</a:t>
              </a:r>
              <a:r>
                <a:rPr lang="it-IT" b="1" dirty="0">
                  <a:latin typeface="Cambria" panose="02040503050406030204" pitchFamily="18" charset="0"/>
                </a:rPr>
                <a:t> 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487396" y="3429000"/>
              <a:ext cx="1695651" cy="729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Cambria" panose="02040503050406030204" pitchFamily="18" charset="0"/>
                </a:rPr>
                <a:t>BRASILE (zucchero)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9147985" y="5554373"/>
              <a:ext cx="1984043" cy="729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Cambria" panose="02040503050406030204" pitchFamily="18" charset="0"/>
                </a:rPr>
                <a:t>Principali fornitori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6854316" y="5554373"/>
              <a:ext cx="1873858" cy="729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Cambria" panose="02040503050406030204" pitchFamily="18" charset="0"/>
                </a:rPr>
                <a:t>Quartier generale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cxnSp>
          <p:nvCxnSpPr>
            <p:cNvPr id="20" name="Connettore 1 19"/>
            <p:cNvCxnSpPr/>
            <p:nvPr/>
          </p:nvCxnSpPr>
          <p:spPr>
            <a:xfrm flipV="1">
              <a:off x="2036268" y="3745042"/>
              <a:ext cx="1247890" cy="1424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4 24"/>
            <p:cNvCxnSpPr/>
            <p:nvPr/>
          </p:nvCxnSpPr>
          <p:spPr>
            <a:xfrm rot="5400000" flipH="1" flipV="1">
              <a:off x="3800130" y="4329134"/>
              <a:ext cx="2558981" cy="620767"/>
            </a:xfrm>
            <a:prstGeom prst="bentConnector3">
              <a:avLst>
                <a:gd name="adj1" fmla="val 1042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4 33"/>
            <p:cNvCxnSpPr/>
            <p:nvPr/>
          </p:nvCxnSpPr>
          <p:spPr>
            <a:xfrm flipV="1">
              <a:off x="6974893" y="1131830"/>
              <a:ext cx="2300039" cy="1600346"/>
            </a:xfrm>
            <a:prstGeom prst="bentConnector3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4 36"/>
            <p:cNvCxnSpPr/>
            <p:nvPr/>
          </p:nvCxnSpPr>
          <p:spPr>
            <a:xfrm rot="5400000" flipH="1" flipV="1">
              <a:off x="8080905" y="4334575"/>
              <a:ext cx="1756850" cy="462308"/>
            </a:xfrm>
            <a:prstGeom prst="bentConnector3">
              <a:avLst>
                <a:gd name="adj1" fmla="val 77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4 47"/>
            <p:cNvCxnSpPr/>
            <p:nvPr/>
          </p:nvCxnSpPr>
          <p:spPr>
            <a:xfrm flipV="1">
              <a:off x="5114706" y="2334378"/>
              <a:ext cx="418260" cy="64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sellaDiTesto 51"/>
            <p:cNvSpPr txBox="1"/>
            <p:nvPr/>
          </p:nvSpPr>
          <p:spPr>
            <a:xfrm>
              <a:off x="3695248" y="2115774"/>
              <a:ext cx="2257315" cy="1041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b="1" dirty="0">
                  <a:latin typeface="Cambria" panose="02040503050406030204" pitchFamily="18" charset="0"/>
                </a:rPr>
                <a:t>FRANCIA </a:t>
              </a:r>
              <a:r>
                <a:rPr lang="it-IT" b="1" dirty="0" smtClean="0">
                  <a:latin typeface="Cambria" panose="02040503050406030204" pitchFamily="18" charset="0"/>
                </a:rPr>
                <a:t>(zucchero  vaniglia)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  <p:cxnSp>
          <p:nvCxnSpPr>
            <p:cNvPr id="54" name="Connettore 4 53"/>
            <p:cNvCxnSpPr/>
            <p:nvPr/>
          </p:nvCxnSpPr>
          <p:spPr>
            <a:xfrm rot="5400000" flipH="1" flipV="1">
              <a:off x="5997839" y="1585830"/>
              <a:ext cx="982734" cy="660170"/>
            </a:xfrm>
            <a:prstGeom prst="bentConnector3">
              <a:avLst>
                <a:gd name="adj1" fmla="val 2108"/>
              </a:avLst>
            </a:prstGeom>
            <a:ln w="19050">
              <a:solidFill>
                <a:srgbClr val="FF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asellaDiTesto 58"/>
            <p:cNvSpPr txBox="1"/>
            <p:nvPr/>
          </p:nvSpPr>
          <p:spPr>
            <a:xfrm>
              <a:off x="6117060" y="1016176"/>
              <a:ext cx="2020475" cy="41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Cambria" panose="02040503050406030204" pitchFamily="18" charset="0"/>
                </a:rPr>
                <a:t>ITALIA (Alba)</a:t>
              </a:r>
              <a:endParaRPr lang="fr-FR" b="1" dirty="0">
                <a:latin typeface="Cambria" panose="02040503050406030204" pitchFamily="18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6362" y="2259456"/>
            <a:ext cx="2728081" cy="3876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/>
          <p:cNvSpPr txBox="1"/>
          <p:nvPr/>
        </p:nvSpPr>
        <p:spPr>
          <a:xfrm>
            <a:off x="0" y="2580083"/>
            <a:ext cx="3648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Osserva i suoi clienti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Brevetto </a:t>
            </a:r>
            <a:r>
              <a:rPr lang="it-IT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"</a:t>
            </a: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Pocket Coffee"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Doppio incarto "Kinder Bueno"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Nascita dell'"Ovetto Kinder"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561826" y="2580083"/>
            <a:ext cx="36321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"Ferrero Rocher", </a:t>
            </a:r>
            <a:endParaRPr lang="it-IT" sz="2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it-IT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  il </a:t>
            </a: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pasticcino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"Mon Chérie"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Rapporto operai e Michele Ferrero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"Estate nemica del cioccolato"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it-IT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endParaRPr lang="fr-FR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590452" y="528575"/>
            <a:ext cx="4346062" cy="92333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ChevronInverted">
              <a:avLst/>
            </a:prstTxWarp>
            <a:spAutoFit/>
          </a:bodyPr>
          <a:lstStyle/>
          <a:p>
            <a:pPr algn="ctr"/>
            <a:r>
              <a:rPr lang="it-IT" sz="5400" b="1" i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mic Sans MS" panose="030F0702030302020204" pitchFamily="66" charset="0"/>
              </a:rPr>
              <a:t>CURIOSITÁ</a:t>
            </a:r>
            <a:endParaRPr lang="it-IT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70082" y="235997"/>
            <a:ext cx="2239991" cy="202345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 flipV="1">
            <a:off x="250732" y="235998"/>
            <a:ext cx="2239991" cy="2023459"/>
          </a:xfrm>
          <a:prstGeom prst="rect">
            <a:avLst/>
          </a:prstGeom>
        </p:spPr>
      </p:pic>
      <p:sp>
        <p:nvSpPr>
          <p:cNvPr id="10" name="Pagina iniziale 9">
            <a:hlinkClick r:id="rId5" action="ppaction://hlinksldjump" highlightClick="1"/>
          </p:cNvPr>
          <p:cNvSpPr/>
          <p:nvPr/>
        </p:nvSpPr>
        <p:spPr>
          <a:xfrm>
            <a:off x="9154924" y="6263183"/>
            <a:ext cx="638899" cy="469548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992688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035942">
            <a:off x="680296" y="1587232"/>
            <a:ext cx="3025540" cy="465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3" name="CasellaDiTesto 2"/>
          <p:cNvSpPr txBox="1"/>
          <p:nvPr/>
        </p:nvSpPr>
        <p:spPr>
          <a:xfrm rot="21042974">
            <a:off x="82104" y="259276"/>
            <a:ext cx="331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</a:rPr>
              <a:t>It is a children's book by Roald Dahl. It was first published in 1964.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94721" y="134611"/>
            <a:ext cx="5069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n w="10160">
                  <a:solidFill>
                    <a:srgbClr val="DBBEB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ootlight MT Light" panose="0204060206030A020304" pitchFamily="18" charset="0"/>
              </a:rPr>
              <a:t>Why did Roald Dahl write the book?</a:t>
            </a:r>
          </a:p>
        </p:txBody>
      </p:sp>
      <p:sp>
        <p:nvSpPr>
          <p:cNvPr id="6" name="Callout con freccia in su 5"/>
          <p:cNvSpPr/>
          <p:nvPr/>
        </p:nvSpPr>
        <p:spPr>
          <a:xfrm>
            <a:off x="4005598" y="1418978"/>
            <a:ext cx="5648054" cy="3033600"/>
          </a:xfrm>
          <a:prstGeom prst="upArrowCallout">
            <a:avLst>
              <a:gd name="adj1" fmla="val 22428"/>
              <a:gd name="adj2" fmla="val 23285"/>
              <a:gd name="adj3" fmla="val 28858"/>
              <a:gd name="adj4" fmla="val 6412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sz="2400" dirty="0">
                <a:solidFill>
                  <a:srgbClr val="896044"/>
                </a:solidFill>
                <a:latin typeface="Cambria" panose="02040503050406030204" pitchFamily="18" charset="0"/>
              </a:rPr>
              <a:t>Because when he was at school, the Cadbury factory sent boxes of chocolate to taste so that children had to say which was the best to trade. 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294721" y="5262418"/>
            <a:ext cx="549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</a:rPr>
              <a:t>From this book were taken two films: 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</a:rPr>
              <a:t>"Willy Wonka &amp; the Chocolate Factory" </a:t>
            </a: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</a:rPr>
              <a:t>and </a:t>
            </a:r>
            <a:r>
              <a:rPr lang="en-GB" sz="2400" i="1" dirty="0">
                <a:solidFill>
                  <a:schemeClr val="bg1"/>
                </a:solidFill>
                <a:latin typeface="Cambria" panose="02040503050406030204" pitchFamily="18" charset="0"/>
              </a:rPr>
              <a:t>"Charlie and the Chocolate Factory".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68645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3797" y="1468243"/>
            <a:ext cx="4204109" cy="548388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409619" y="1481331"/>
            <a:ext cx="4666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500" i="1" dirty="0">
                <a:latin typeface="Gentium Basic" panose="02000503060000020004" pitchFamily="2" charset="0"/>
                <a:ea typeface="Cambria Math" panose="02040503050406030204" pitchFamily="18" charset="0"/>
                <a:cs typeface="Mongolian Baiti" panose="03000500000000000000" pitchFamily="66" charset="0"/>
              </a:rPr>
              <a:t>"I, Willy Wonka, have decided to allow five children to visit my factory this year. These lucky five will be allowed to see all the secrets and magic."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5791">
            <a:off x="405657" y="3528258"/>
            <a:ext cx="4928144" cy="291403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14100">
            <a:off x="2277" y="945"/>
            <a:ext cx="4356437" cy="232343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Golden-Tick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0" y="1324902"/>
            <a:ext cx="8644860" cy="4322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asellaDiTesto 2"/>
          <p:cNvSpPr txBox="1"/>
          <p:nvPr/>
        </p:nvSpPr>
        <p:spPr>
          <a:xfrm>
            <a:off x="3691315" y="801682"/>
            <a:ext cx="316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50" b="1" i="1" dirty="0">
                <a:solidFill>
                  <a:srgbClr val="D3B448"/>
                </a:solidFill>
                <a:latin typeface="Cambria" panose="02040503050406030204" pitchFamily="18" charset="0"/>
              </a:rPr>
              <a:t>Charlie Bucket 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437828" y="5565350"/>
            <a:ext cx="281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50" b="1" i="1" dirty="0">
                <a:solidFill>
                  <a:srgbClr val="D3B448"/>
                </a:solidFill>
                <a:latin typeface="Cambria" panose="02040503050406030204" pitchFamily="18" charset="0"/>
              </a:rPr>
              <a:t>Augustus Gloop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939741" y="801682"/>
            <a:ext cx="341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50" b="1" i="1" dirty="0" err="1">
                <a:solidFill>
                  <a:srgbClr val="D3B448"/>
                </a:solidFill>
                <a:latin typeface="Cambria" panose="02040503050406030204" pitchFamily="18" charset="0"/>
              </a:rPr>
              <a:t>Veruca</a:t>
            </a:r>
            <a:r>
              <a:rPr lang="en-GB" sz="2750" b="1" i="1" dirty="0">
                <a:solidFill>
                  <a:srgbClr val="D3B448"/>
                </a:solidFill>
                <a:latin typeface="Cambria" panose="02040503050406030204" pitchFamily="18" charset="0"/>
              </a:rPr>
              <a:t> Salt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786170" y="801682"/>
            <a:ext cx="281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50" b="1" i="1" dirty="0">
                <a:solidFill>
                  <a:srgbClr val="D3B448"/>
                </a:solidFill>
                <a:latin typeface="Cambria" panose="02040503050406030204" pitchFamily="18" charset="0"/>
              </a:rPr>
              <a:t>Mike </a:t>
            </a:r>
            <a:r>
              <a:rPr lang="en-GB" sz="2750" b="1" i="1" dirty="0" err="1">
                <a:solidFill>
                  <a:srgbClr val="D3B448"/>
                </a:solidFill>
                <a:latin typeface="Cambria" panose="02040503050406030204" pitchFamily="18" charset="0"/>
              </a:rPr>
              <a:t>Teavee</a:t>
            </a:r>
            <a:endParaRPr lang="en-GB" sz="2750" b="1" i="1" dirty="0">
              <a:solidFill>
                <a:srgbClr val="D3B448"/>
              </a:solidFill>
              <a:latin typeface="Cambria" panose="020405030504060302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939741" y="5566216"/>
            <a:ext cx="427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50" b="1" i="1" dirty="0">
                <a:solidFill>
                  <a:srgbClr val="D3B448"/>
                </a:solidFill>
                <a:latin typeface="Cambria" panose="02040503050406030204" pitchFamily="18" charset="0"/>
              </a:rPr>
              <a:t>Violet </a:t>
            </a:r>
            <a:r>
              <a:rPr lang="fr-FR" sz="2750" b="1" i="1" dirty="0" err="1" smtClean="0">
                <a:solidFill>
                  <a:srgbClr val="D3B448"/>
                </a:solidFill>
                <a:latin typeface="Cambria" panose="02040503050406030204" pitchFamily="18" charset="0"/>
              </a:rPr>
              <a:t>Beauregarde</a:t>
            </a:r>
            <a:r>
              <a:rPr lang="fr-FR" sz="2750" b="1" i="1" dirty="0" smtClean="0">
                <a:solidFill>
                  <a:srgbClr val="D3B448"/>
                </a:solidFill>
                <a:latin typeface="Cambria" panose="02040503050406030204" pitchFamily="18" charset="0"/>
              </a:rPr>
              <a:t> </a:t>
            </a:r>
            <a:endParaRPr lang="fr-FR" sz="2750" b="1" i="1" dirty="0">
              <a:solidFill>
                <a:srgbClr val="D3B448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GlowDiffused trans="50000" intensity="9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516847" y="833718"/>
            <a:ext cx="8940224" cy="602428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636" y="255494"/>
            <a:ext cx="4300364" cy="5240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0"/>
          </a:effectLst>
        </p:spPr>
      </p:pic>
      <p:sp>
        <p:nvSpPr>
          <p:cNvPr id="3" name="CasellaDiTesto 2"/>
          <p:cNvSpPr txBox="1"/>
          <p:nvPr/>
        </p:nvSpPr>
        <p:spPr>
          <a:xfrm rot="21101019">
            <a:off x="88759" y="393195"/>
            <a:ext cx="5555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i="1" dirty="0">
                <a:latin typeface="Gentium Basic" panose="02000503060000020004" pitchFamily="2" charset="0"/>
              </a:rPr>
              <a:t>"You see, my dear boy, I have decided to make you a present of the whole place. As soon as you are old enough to run it, the entire factory will become yours."</a:t>
            </a:r>
            <a:endParaRPr lang="fr-FR" sz="2500" i="1" dirty="0">
              <a:latin typeface="Gentium Basic" panose="02000503060000020004" pitchFamily="2" charset="0"/>
            </a:endParaRPr>
          </a:p>
        </p:txBody>
      </p:sp>
      <p:sp>
        <p:nvSpPr>
          <p:cNvPr id="7" name="Pagina iniziale 6">
            <a:hlinkClick r:id="rId6" action="ppaction://hlinksldjump" highlightClick="1"/>
          </p:cNvPr>
          <p:cNvSpPr/>
          <p:nvPr/>
        </p:nvSpPr>
        <p:spPr>
          <a:xfrm>
            <a:off x="9154924" y="6263183"/>
            <a:ext cx="638899" cy="469548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451698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19025" y="1758434"/>
            <a:ext cx="6362658" cy="1515533"/>
          </a:xfrm>
          <a:effectLst>
            <a:reflection blurRad="6350" stA="50000" endA="295" endPos="92000" dist="101600" dir="5400000" sy="-100000" algn="bl" rotWithShape="0"/>
          </a:effectLst>
        </p:spPr>
        <p:txBody>
          <a:bodyPr/>
          <a:lstStyle/>
          <a:p>
            <a:r>
              <a:rPr lang="it-IT" sz="7200" i="1" dirty="0">
                <a:solidFill>
                  <a:srgbClr val="7C5014"/>
                </a:solidFill>
                <a:latin typeface="Comic Sans MS" panose="030F0702030302020204" pitchFamily="66" charset="0"/>
              </a:rPr>
              <a:t>CIOCCOLATO</a:t>
            </a:r>
            <a:endParaRPr lang="it-IT" sz="7200" dirty="0">
              <a:solidFill>
                <a:srgbClr val="7C5014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943325" y="314750"/>
            <a:ext cx="39364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900" dirty="0">
                <a:solidFill>
                  <a:schemeClr val="bg1"/>
                </a:solidFill>
                <a:latin typeface="Comic Sans MS" panose="030F0702030302020204" pitchFamily="66" charset="0"/>
                <a:hlinkClick r:id="rId3" action="ppaction://hlinksldjump"/>
              </a:rPr>
              <a:t>LA STORIA DEL CIOCCOLATO </a:t>
            </a:r>
            <a:endParaRPr lang="it-IT" sz="2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-316536" y="408697"/>
            <a:ext cx="36447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900" dirty="0">
                <a:solidFill>
                  <a:srgbClr val="663300"/>
                </a:solidFill>
                <a:latin typeface="Comic Sans MS" panose="030F0702030302020204" pitchFamily="66" charset="0"/>
                <a:hlinkClick r:id="rId4" action="ppaction://hlinksldjump"/>
              </a:rPr>
              <a:t>FERRERO</a:t>
            </a:r>
            <a:endParaRPr lang="it-IT" sz="2900" dirty="0">
              <a:solidFill>
                <a:srgbClr val="66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900354" y="5578854"/>
            <a:ext cx="53504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900" dirty="0">
                <a:solidFill>
                  <a:schemeClr val="bg1"/>
                </a:solidFill>
                <a:latin typeface="Comic Sans MS" panose="030F0702030302020204" pitchFamily="66" charset="0"/>
                <a:hlinkClick r:id="rId5" action="ppaction://hlinksldjump"/>
              </a:rPr>
              <a:t>“CHARLIE AND THE CHOCOLATE FACTORY”</a:t>
            </a:r>
            <a:endParaRPr lang="it-IT" sz="2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588047" y="440876"/>
            <a:ext cx="367082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900" dirty="0">
                <a:solidFill>
                  <a:schemeClr val="bg1"/>
                </a:solidFill>
                <a:latin typeface="Comic Sans MS" panose="030F0702030302020204" pitchFamily="66" charset="0"/>
                <a:hlinkClick r:id="rId6" action="ppaction://hlinksldjump"/>
              </a:rPr>
              <a:t>“CHOCOLAT”</a:t>
            </a:r>
            <a:endParaRPr lang="it-IT" sz="2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-316536" y="5578853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00" dirty="0" smtClean="0">
                <a:solidFill>
                  <a:schemeClr val="bg1"/>
                </a:solidFill>
                <a:latin typeface="Comic Sans MS" panose="030F0702030302020204" pitchFamily="66" charset="0"/>
                <a:hlinkClick r:id="rId7" action="ppaction://hlinksldjump"/>
              </a:rPr>
              <a:t>SCHOKOLADENVERBRAUCH IN DER BRD</a:t>
            </a:r>
            <a:endParaRPr lang="de-DE" sz="2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795840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 idx="4294967295"/>
          </p:nvPr>
        </p:nvSpPr>
        <p:spPr>
          <a:xfrm>
            <a:off x="304800" y="-293952"/>
            <a:ext cx="9601200" cy="1303338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it-IT" sz="3650" b="1" i="1" dirty="0" smtClean="0">
                <a:solidFill>
                  <a:schemeClr val="bg1"/>
                </a:solidFill>
                <a:latin typeface="Comic Sans MS" panose="030F0702030302020204" pitchFamily="66" charset="0"/>
                <a:ea typeface="BatangChe" panose="02030609000101010101" pitchFamily="49" charset="-127"/>
              </a:rPr>
              <a:t>FONTI:</a:t>
            </a:r>
            <a:endParaRPr lang="fr-FR" sz="3650" b="1" i="1" dirty="0">
              <a:solidFill>
                <a:schemeClr val="bg1"/>
              </a:solidFill>
              <a:latin typeface="Comic Sans MS" panose="030F0702030302020204" pitchFamily="66" charset="0"/>
              <a:ea typeface="BatangChe" panose="02030609000101010101" pitchFamily="49" charset="-127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0" y="616670"/>
            <a:ext cx="9906000" cy="876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sz="2550" dirty="0">
                <a:latin typeface="Perpetua" panose="02020502060401020303" pitchFamily="18" charset="0"/>
                <a:hlinkClick r:id="rId3"/>
              </a:rPr>
              <a:t>http://it.paperblog.com/razione-d-e-tropical-bar-il-cioccolato-della-seconda-guerra-mondiale-1366477/</a:t>
            </a:r>
            <a:endParaRPr lang="fr-FR" sz="2550" dirty="0">
              <a:latin typeface="Perpetua" panose="02020502060401020303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dirty="0" smtClean="0">
                <a:latin typeface="Perpetua" panose="02020502060401020303" pitchFamily="18" charset="0"/>
                <a:hlinkClick r:id="rId4"/>
              </a:rPr>
              <a:t>http</a:t>
            </a:r>
            <a:r>
              <a:rPr lang="it-IT" sz="2550" dirty="0">
                <a:latin typeface="Perpetua" panose="02020502060401020303" pitchFamily="18" charset="0"/>
                <a:hlinkClick r:id="rId4"/>
              </a:rPr>
              <a:t>://</a:t>
            </a:r>
            <a:r>
              <a:rPr lang="it-IT" sz="2550" dirty="0" smtClean="0">
                <a:latin typeface="Perpetua" panose="02020502060401020303" pitchFamily="18" charset="0"/>
                <a:hlinkClick r:id="rId4"/>
              </a:rPr>
              <a:t>www.nonealcioccolato.it/storia.html</a:t>
            </a:r>
            <a:endParaRPr lang="it-IT" sz="2550" dirty="0" smtClean="0">
              <a:latin typeface="Perpetua" panose="02020502060401020303" pitchFamily="18" charset="0"/>
            </a:endParaRPr>
          </a:p>
          <a:p>
            <a:pPr marL="342900" indent="-342900" algn="just"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u="sng" dirty="0">
                <a:latin typeface="Perpetua" panose="02020502060401020303" pitchFamily="18" charset="0"/>
                <a:hlinkClick r:id="rId5"/>
              </a:rPr>
              <a:t>http://</a:t>
            </a:r>
            <a:r>
              <a:rPr lang="it-IT" sz="2550" u="sng" dirty="0" smtClean="0">
                <a:latin typeface="Perpetua" panose="02020502060401020303" pitchFamily="18" charset="0"/>
                <a:hlinkClick r:id="rId5"/>
              </a:rPr>
              <a:t>www.ekitchen.de/kuechengeraete/herd/ratgeber/schokoladenkonsum-deutschland-295079.html</a:t>
            </a:r>
            <a:endParaRPr lang="it-IT" sz="2550" u="sng" dirty="0" smtClean="0">
              <a:latin typeface="Perpetua" panose="02020502060401020303" pitchFamily="18" charset="0"/>
            </a:endParaRPr>
          </a:p>
          <a:p>
            <a:pPr marL="342900" indent="-342900" algn="just"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u="sng" dirty="0">
                <a:latin typeface="Perpetua" panose="02020502060401020303" pitchFamily="18" charset="0"/>
                <a:hlinkClick r:id="rId6"/>
              </a:rPr>
              <a:t>https://de.statista.com/statistik/daten/studie/20040/umfrage/jaehrlicher-schokoladenkonsum-pro-kopf-in-ausgewaehlten-laendern</a:t>
            </a:r>
            <a:r>
              <a:rPr lang="it-IT" sz="2550" u="sng" dirty="0" smtClean="0">
                <a:latin typeface="Perpetua" panose="02020502060401020303" pitchFamily="18" charset="0"/>
                <a:hlinkClick r:id="rId6"/>
              </a:rPr>
              <a:t>/</a:t>
            </a:r>
            <a:endParaRPr lang="it-IT" sz="2550" dirty="0">
              <a:latin typeface="Perpetua" panose="02020502060401020303" pitchFamily="18" charset="0"/>
            </a:endParaRPr>
          </a:p>
          <a:p>
            <a:pPr marL="342900" indent="-342900" algn="just"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dirty="0">
                <a:latin typeface="Perpetua" panose="02020502060401020303" pitchFamily="18" charset="0"/>
                <a:hlinkClick r:id="rId7"/>
              </a:rPr>
              <a:t>https://www.ferrero.it/azienda/il-gruppo/una-storia-di-famiglia/una-grande-azienda</a:t>
            </a:r>
            <a:endParaRPr lang="it-IT" sz="2550" dirty="0">
              <a:latin typeface="Perpetua" panose="02020502060401020303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dirty="0">
                <a:solidFill>
                  <a:srgbClr val="582F13"/>
                </a:solidFill>
                <a:latin typeface="Perpetua" panose="02020502060401020303" pitchFamily="18" charset="0"/>
                <a:hlinkClick r:id="rId8"/>
              </a:rPr>
              <a:t>https://www.ferrero.it/azienda/il-gruppo/business/un-bilancio-in-crescita</a:t>
            </a:r>
            <a:endParaRPr lang="fr-FR" sz="2550" dirty="0">
              <a:solidFill>
                <a:srgbClr val="582F13"/>
              </a:solidFill>
              <a:latin typeface="Perpetua" panose="02020502060401020303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550" dirty="0">
                <a:solidFill>
                  <a:srgbClr val="582F13"/>
                </a:solidFill>
                <a:latin typeface="Perpetua" panose="02020502060401020303" pitchFamily="18" charset="0"/>
                <a:hlinkClick r:id="rId9"/>
              </a:rPr>
              <a:t>http://www.today.it/donna/origine-prodotti-ferrero.html</a:t>
            </a:r>
            <a:endParaRPr lang="it-IT" sz="2550" dirty="0">
              <a:solidFill>
                <a:srgbClr val="582F13"/>
              </a:solidFill>
              <a:latin typeface="Perpetua" panose="02020502060401020303" pitchFamily="18" charset="0"/>
            </a:endParaRPr>
          </a:p>
          <a:p>
            <a:pPr marL="342900" indent="-342900" algn="just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Book: "Charlie and the </a:t>
            </a:r>
            <a:r>
              <a:rPr lang="it-IT" sz="2550" dirty="0" err="1">
                <a:solidFill>
                  <a:schemeClr val="bg1"/>
                </a:solidFill>
                <a:latin typeface="Perpetua" panose="02020502060401020303" pitchFamily="18" charset="0"/>
              </a:rPr>
              <a:t>Chocolate</a:t>
            </a: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it-IT" sz="2550" dirty="0" err="1">
                <a:solidFill>
                  <a:schemeClr val="bg1"/>
                </a:solidFill>
                <a:latin typeface="Perpetua" panose="02020502060401020303" pitchFamily="18" charset="0"/>
              </a:rPr>
              <a:t>Factory</a:t>
            </a: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" by </a:t>
            </a:r>
            <a:r>
              <a:rPr lang="it-IT" sz="2550" dirty="0" err="1">
                <a:solidFill>
                  <a:schemeClr val="bg1"/>
                </a:solidFill>
                <a:latin typeface="Perpetua" panose="02020502060401020303" pitchFamily="18" charset="0"/>
              </a:rPr>
              <a:t>Roald</a:t>
            </a: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it-IT" sz="2550" dirty="0" err="1">
                <a:solidFill>
                  <a:schemeClr val="bg1"/>
                </a:solidFill>
                <a:latin typeface="Perpetua" panose="02020502060401020303" pitchFamily="18" charset="0"/>
              </a:rPr>
              <a:t>Dahl</a:t>
            </a:r>
            <a:endParaRPr lang="fr-FR" sz="255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marL="342900" indent="-342900" algn="just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it-IT" sz="2550" dirty="0" smtClean="0">
                <a:solidFill>
                  <a:schemeClr val="bg1"/>
                </a:solidFill>
                <a:latin typeface="Perpetua" panose="02020502060401020303" pitchFamily="18" charset="0"/>
              </a:rPr>
              <a:t>Le </a:t>
            </a: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film "</a:t>
            </a:r>
            <a:r>
              <a:rPr lang="it-IT" sz="2550" dirty="0" err="1">
                <a:solidFill>
                  <a:schemeClr val="bg1"/>
                </a:solidFill>
                <a:latin typeface="Perpetua" panose="02020502060401020303" pitchFamily="18" charset="0"/>
              </a:rPr>
              <a:t>Chocolat</a:t>
            </a:r>
            <a:r>
              <a:rPr lang="it-IT" sz="2550" dirty="0">
                <a:solidFill>
                  <a:schemeClr val="bg1"/>
                </a:solidFill>
                <a:latin typeface="Perpetua" panose="02020502060401020303" pitchFamily="18" charset="0"/>
              </a:rPr>
              <a:t>"</a:t>
            </a:r>
          </a:p>
          <a:p>
            <a:pPr>
              <a:buSzPct val="80000"/>
            </a:pPr>
            <a:endParaRPr lang="fr-FR" sz="255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fr-FR" sz="255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550" dirty="0">
              <a:solidFill>
                <a:srgbClr val="582F13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550" dirty="0">
              <a:solidFill>
                <a:srgbClr val="582F13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550" dirty="0">
              <a:solidFill>
                <a:srgbClr val="582F13"/>
              </a:solidFill>
              <a:latin typeface="Arial Narrow" panose="020B0606020202030204" pitchFamily="34" charset="0"/>
            </a:endParaRPr>
          </a:p>
          <a:p>
            <a:endParaRPr lang="fr-FR" sz="25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08448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MosiaicBubbles trans="20000" pressure="9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53913">
            <a:off x="5804454" y="755357"/>
            <a:ext cx="3847076" cy="2564718"/>
          </a:xfrm>
          <a:prstGeom prst="snip2DiagRect">
            <a:avLst>
              <a:gd name="adj1" fmla="val 20847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894F1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050805">
            <a:off x="2670782" y="3918533"/>
            <a:ext cx="3755734" cy="2493010"/>
          </a:xfrm>
          <a:prstGeom prst="snip2DiagRect">
            <a:avLst>
              <a:gd name="adj1" fmla="val 20056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894F1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sellaDiTesto 10"/>
          <p:cNvSpPr txBox="1"/>
          <p:nvPr/>
        </p:nvSpPr>
        <p:spPr>
          <a:xfrm rot="21161372">
            <a:off x="6279559" y="4275737"/>
            <a:ext cx="3729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E6C7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THEOBROMA CACAO</a:t>
            </a:r>
            <a:endParaRPr lang="fr-FR" sz="3200" b="1" i="1" u="sng" dirty="0">
              <a:solidFill>
                <a:srgbClr val="E6C7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028" y="3342928"/>
            <a:ext cx="2553209" cy="340534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338" y="144592"/>
            <a:ext cx="5148331" cy="309683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40844" y="538847"/>
            <a:ext cx="4722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rgbClr val="E6C787"/>
                </a:solidFill>
                <a:latin typeface="Cambria" panose="02040503050406030204" pitchFamily="18" charset="0"/>
              </a:rPr>
              <a:t>Il cacao ha origini molto antiche, si presume nel Rio delle Amazzoni e nell'Orinoco. È stato portato in Europa nel 1528 da </a:t>
            </a:r>
            <a:r>
              <a:rPr lang="en-GB" sz="2400" dirty="0">
                <a:solidFill>
                  <a:srgbClr val="E6C787"/>
                </a:solidFill>
                <a:latin typeface="Cambria" panose="02040503050406030204" pitchFamily="18" charset="0"/>
              </a:rPr>
              <a:t>Hernando Cortez </a:t>
            </a:r>
            <a:r>
              <a:rPr lang="it-IT" sz="2400" dirty="0">
                <a:solidFill>
                  <a:srgbClr val="E6C787"/>
                </a:solidFill>
                <a:latin typeface="Cambria" panose="02040503050406030204" pitchFamily="18" charset="0"/>
              </a:rPr>
              <a:t>ed è stato ampiamente utilizzato durante le guerre.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xmlns="" val="1547629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874" y="443861"/>
            <a:ext cx="3801916" cy="28514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8141" y="3708952"/>
            <a:ext cx="4086370" cy="2499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sellaDiTesto 5"/>
          <p:cNvSpPr txBox="1"/>
          <p:nvPr/>
        </p:nvSpPr>
        <p:spPr>
          <a:xfrm>
            <a:off x="4490790" y="931910"/>
            <a:ext cx="4666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latin typeface="Cambria" panose="02040503050406030204" pitchFamily="18" charset="0"/>
              </a:rPr>
              <a:t>La </a:t>
            </a:r>
            <a:r>
              <a:rPr lang="it-IT" sz="2400" dirty="0" err="1" smtClean="0">
                <a:latin typeface="Cambria" panose="02040503050406030204" pitchFamily="18" charset="0"/>
              </a:rPr>
              <a:t>Hershey’s</a:t>
            </a:r>
            <a:r>
              <a:rPr lang="it-IT" sz="2400" dirty="0" smtClean="0">
                <a:latin typeface="Cambria" panose="02040503050406030204" pitchFamily="18" charset="0"/>
              </a:rPr>
              <a:t>  </a:t>
            </a:r>
            <a:r>
              <a:rPr lang="it-IT" sz="2400" dirty="0">
                <a:latin typeface="Cambria" panose="02040503050406030204" pitchFamily="18" charset="0"/>
              </a:rPr>
              <a:t>ha iniziato nel 1937 a preparare la prima "razione D", chiamata "Razione Logan", sostituita nel 1943 dalla "</a:t>
            </a:r>
            <a:r>
              <a:rPr lang="it-IT" sz="2400" dirty="0" err="1">
                <a:latin typeface="Cambria" panose="02040503050406030204" pitchFamily="18" charset="0"/>
              </a:rPr>
              <a:t>Tropical</a:t>
            </a:r>
            <a:r>
              <a:rPr lang="it-IT" sz="2400" dirty="0">
                <a:latin typeface="Cambria" panose="02040503050406030204" pitchFamily="18" charset="0"/>
              </a:rPr>
              <a:t> Bar". </a:t>
            </a:r>
            <a:endParaRPr lang="fr-FR" sz="2400" dirty="0">
              <a:latin typeface="Cambria" panose="02040503050406030204" pitchFamily="18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688874" y="3484231"/>
            <a:ext cx="4609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latin typeface="Cambria" panose="02040503050406030204" pitchFamily="18" charset="0"/>
              </a:rPr>
              <a:t>La "</a:t>
            </a:r>
            <a:r>
              <a:rPr lang="it-IT" sz="2400" dirty="0" err="1">
                <a:latin typeface="Cambria" panose="02040503050406030204" pitchFamily="18" charset="0"/>
              </a:rPr>
              <a:t>Tropical</a:t>
            </a:r>
            <a:r>
              <a:rPr lang="it-IT" sz="2400" dirty="0">
                <a:latin typeface="Cambria" panose="02040503050406030204" pitchFamily="18" charset="0"/>
              </a:rPr>
              <a:t> Bar" venne utilizzata dall'esercito americano fino al 1960, ma il suo ultimo e definitivo utilizzo si ebbe nella missione "Apollo 15" del 1971. </a:t>
            </a:r>
            <a:endParaRPr lang="fr-FR" sz="2400" dirty="0">
              <a:latin typeface="Cambria" panose="02040503050406030204" pitchFamily="18" charset="0"/>
            </a:endParaRPr>
          </a:p>
        </p:txBody>
      </p:sp>
      <p:cxnSp>
        <p:nvCxnSpPr>
          <p:cNvPr id="27" name="Connettore 2 26"/>
          <p:cNvCxnSpPr/>
          <p:nvPr/>
        </p:nvCxnSpPr>
        <p:spPr>
          <a:xfrm>
            <a:off x="4336676" y="2949148"/>
            <a:ext cx="1922930" cy="938495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48344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2693" y="2205319"/>
            <a:ext cx="4843537" cy="2966610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Rettangolo 2"/>
          <p:cNvSpPr/>
          <p:nvPr/>
        </p:nvSpPr>
        <p:spPr>
          <a:xfrm>
            <a:off x="2954815" y="788511"/>
            <a:ext cx="4040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5400" b="1" i="1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it-IT" sz="54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Razio</a:t>
            </a:r>
            <a:r>
              <a:rPr lang="it-IT" sz="54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Che" panose="02030609000101010101" pitchFamily="49" charset="-127"/>
              </a:rPr>
              <a:t>n</a:t>
            </a:r>
            <a:r>
              <a:rPr lang="it-IT" sz="54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lang="it-IT" sz="5400" b="1" i="1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D"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345677" y="2048018"/>
            <a:ext cx="38699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u="sng" dirty="0">
                <a:latin typeface="Cambria" panose="02040503050406030204" pitchFamily="18" charset="0"/>
              </a:rPr>
              <a:t>Vantaggi</a:t>
            </a:r>
            <a:r>
              <a:rPr lang="it-IT" b="1" dirty="0">
                <a:latin typeface="Cambria" panose="02040503050406030204" pitchFamily="18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2400" dirty="0">
                <a:latin typeface="Cambria" panose="02040503050406030204" pitchFamily="18" charset="0"/>
              </a:rPr>
              <a:t>Tascabile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2400" dirty="0">
                <a:latin typeface="Cambria" panose="02040503050406030204" pitchFamily="18" charset="0"/>
              </a:rPr>
              <a:t>Resistenza fino a </a:t>
            </a:r>
            <a:r>
              <a:rPr lang="it-IT" sz="2400" dirty="0" smtClean="0">
                <a:latin typeface="Cambria" panose="02040503050406030204" pitchFamily="18" charset="0"/>
              </a:rPr>
              <a:t>49°C </a:t>
            </a:r>
            <a:endParaRPr lang="it-IT" sz="2400" dirty="0"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2400" dirty="0">
                <a:latin typeface="Cambria" panose="02040503050406030204" pitchFamily="18" charset="0"/>
              </a:rPr>
              <a:t>Alto valore energetico (600 calorie)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it-IT" sz="2400" dirty="0">
              <a:latin typeface="Cambria" panose="02040503050406030204" pitchFamily="18" charset="0"/>
            </a:endParaRPr>
          </a:p>
          <a:p>
            <a:pPr algn="just"/>
            <a:r>
              <a:rPr lang="it-IT" sz="2400" dirty="0">
                <a:latin typeface="Cambria" panose="02040503050406030204" pitchFamily="18" charset="0"/>
              </a:rPr>
              <a:t>     </a:t>
            </a:r>
            <a:endParaRPr lang="fr-FR" sz="2400" dirty="0">
              <a:latin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5345677" y="4282810"/>
            <a:ext cx="409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u="sng" dirty="0">
                <a:latin typeface="Cambria" panose="02040503050406030204" pitchFamily="18" charset="0"/>
              </a:rPr>
              <a:t>Svantaggi</a:t>
            </a:r>
            <a:r>
              <a:rPr lang="fr-FR" sz="2400" b="1" dirty="0">
                <a:latin typeface="Cambria" panose="02040503050406030204" pitchFamily="18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400" dirty="0">
                <a:latin typeface="Cambria" panose="02040503050406030204" pitchFamily="18" charset="0"/>
              </a:rPr>
              <a:t>Dura come un mattone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400" dirty="0">
                <a:latin typeface="Cambria" panose="02040503050406030204" pitchFamily="18" charset="0"/>
              </a:rPr>
              <a:t>Gusto sgradevole</a:t>
            </a:r>
          </a:p>
        </p:txBody>
      </p:sp>
      <p:sp>
        <p:nvSpPr>
          <p:cNvPr id="7" name="Pagina iniziale 6">
            <a:hlinkClick r:id="rId3" action="ppaction://hlinksldjump" highlightClick="1"/>
          </p:cNvPr>
          <p:cNvSpPr/>
          <p:nvPr/>
        </p:nvSpPr>
        <p:spPr>
          <a:xfrm>
            <a:off x="8576700" y="5760604"/>
            <a:ext cx="638899" cy="469548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981746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71348" y="709090"/>
            <a:ext cx="7207874" cy="998686"/>
          </a:xfrm>
          <a:prstGeom prst="rect">
            <a:avLst/>
          </a:prstGeom>
          <a:noFill/>
        </p:spPr>
        <p:txBody>
          <a:bodyPr wrap="square" rtlCol="0">
            <a:prstTxWarp prst="textDeflate">
              <a:avLst/>
            </a:prstTxWarp>
            <a:spAutoFit/>
          </a:bodyPr>
          <a:lstStyle/>
          <a:p>
            <a:pPr algn="ctr"/>
            <a:r>
              <a:rPr lang="de-DE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Schokolade in Deutschland </a:t>
            </a:r>
            <a:endParaRPr lang="de-DE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160680" y="1801889"/>
            <a:ext cx="782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dirty="0" smtClean="0">
                <a:latin typeface="Cambria" panose="02040503050406030204" pitchFamily="18" charset="0"/>
              </a:rPr>
              <a:t>Der Konsum an Schokolade in Deutschland ist sehr hoch.</a:t>
            </a:r>
            <a:endParaRPr lang="de-DE" sz="2400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9678" y="2357668"/>
            <a:ext cx="8391215" cy="36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14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4278905" y="6141757"/>
            <a:ext cx="157167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it-IT" sz="3200" dirty="0" smtClean="0">
                <a:ln/>
                <a:solidFill>
                  <a:schemeClr val="bg1"/>
                </a:solidFill>
                <a:latin typeface="Cambria" panose="02040503050406030204" pitchFamily="18" charset="0"/>
              </a:rPr>
              <a:t>Ritter</a:t>
            </a:r>
            <a:endParaRPr lang="fr-FR" sz="3200" dirty="0">
              <a:ln/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543168">
            <a:off x="404288" y="912119"/>
            <a:ext cx="3558377" cy="144149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386" b="89773" l="2985" r="95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742496">
            <a:off x="6503978" y="3435780"/>
            <a:ext cx="3259284" cy="178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52775">
            <a:off x="-238051" y="2757675"/>
            <a:ext cx="3812013" cy="3430528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2610295" y="2531555"/>
            <a:ext cx="4906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ln/>
                <a:solidFill>
                  <a:schemeClr val="bg1"/>
                </a:solidFill>
                <a:latin typeface="Comic Sans MS" panose="030F0702030302020204" pitchFamily="66" charset="0"/>
              </a:rPr>
              <a:t>Die </a:t>
            </a:r>
            <a:r>
              <a:rPr lang="de-DE" sz="3600" dirty="0" smtClean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anose="04040505050A02020702" pitchFamily="82" charset="0"/>
              </a:rPr>
              <a:t>5</a:t>
            </a:r>
            <a:r>
              <a:rPr lang="de-DE" sz="3600" dirty="0" smtClean="0">
                <a:ln/>
                <a:solidFill>
                  <a:schemeClr val="bg1"/>
                </a:solidFill>
                <a:latin typeface="Comic Sans MS" panose="030F0702030302020204" pitchFamily="66" charset="0"/>
              </a:rPr>
              <a:t> Top Hersteller </a:t>
            </a:r>
          </a:p>
          <a:p>
            <a:pPr algn="ctr"/>
            <a:r>
              <a:rPr lang="de-DE" sz="3600" dirty="0" smtClean="0">
                <a:ln/>
                <a:solidFill>
                  <a:schemeClr val="bg1"/>
                </a:solidFill>
                <a:latin typeface="Comic Sans MS" panose="030F0702030302020204" pitchFamily="66" charset="0"/>
              </a:rPr>
              <a:t>von Schokolade</a:t>
            </a:r>
            <a:endParaRPr lang="de-DE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 rot="1770165">
            <a:off x="442908" y="5223399"/>
            <a:ext cx="1508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n/>
                <a:solidFill>
                  <a:schemeClr val="bg1"/>
                </a:solidFill>
                <a:latin typeface="Cambria" panose="02040503050406030204" pitchFamily="18" charset="0"/>
              </a:rPr>
              <a:t>Nestlé</a:t>
            </a:r>
            <a:endParaRPr lang="fr-FR" sz="3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 rot="19826140">
            <a:off x="7961734" y="4597428"/>
            <a:ext cx="1586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n/>
                <a:solidFill>
                  <a:schemeClr val="bg1"/>
                </a:solidFill>
                <a:latin typeface="Cambria" panose="02040503050406030204" pitchFamily="18" charset="0"/>
              </a:rPr>
              <a:t>Mars</a:t>
            </a:r>
            <a:endParaRPr lang="fr-FR" sz="3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 rot="20515876">
            <a:off x="631976" y="322123"/>
            <a:ext cx="2071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n/>
                <a:solidFill>
                  <a:schemeClr val="bg1"/>
                </a:solidFill>
                <a:latin typeface="Cambria" panose="02040503050406030204" pitchFamily="18" charset="0"/>
              </a:rPr>
              <a:t>Mondelez</a:t>
            </a:r>
            <a:endParaRPr lang="fr-FR" sz="3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 rot="921662">
            <a:off x="6678138" y="390338"/>
            <a:ext cx="2910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n/>
                <a:solidFill>
                  <a:schemeClr val="bg1"/>
                </a:solidFill>
                <a:latin typeface="Cambria" panose="02040503050406030204" pitchFamily="18" charset="0"/>
                <a:ea typeface="Arimo" panose="020B0604020202020204" pitchFamily="34" charset="0"/>
                <a:cs typeface="Arimo" panose="020B0604020202020204" pitchFamily="34" charset="0"/>
              </a:rPr>
              <a:t>Lindt&amp;Sprüngli</a:t>
            </a:r>
            <a:endParaRPr lang="fr-FR" sz="3200" dirty="0">
              <a:solidFill>
                <a:schemeClr val="bg1"/>
              </a:solidFill>
              <a:latin typeface="Cambria" panose="02040503050406030204" pitchFamily="18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136" y="3935839"/>
            <a:ext cx="4035145" cy="241352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38406">
            <a:off x="6078344" y="934291"/>
            <a:ext cx="3242990" cy="14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89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9753" y="564776"/>
            <a:ext cx="4787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i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Konsum von Schokoladenprodukten </a:t>
            </a:r>
            <a:endParaRPr lang="de-DE" sz="3200" i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0612" y="1605895"/>
            <a:ext cx="8148916" cy="4389483"/>
          </a:xfrm>
          <a:prstGeom prst="rect">
            <a:avLst/>
          </a:prstGeom>
        </p:spPr>
      </p:pic>
      <p:sp>
        <p:nvSpPr>
          <p:cNvPr id="4" name="Pagina iniziale 3">
            <a:hlinkClick r:id="rId3" action="ppaction://hlinksldjump" highlightClick="1"/>
          </p:cNvPr>
          <p:cNvSpPr/>
          <p:nvPr/>
        </p:nvSpPr>
        <p:spPr>
          <a:xfrm>
            <a:off x="8824549" y="5995378"/>
            <a:ext cx="638899" cy="469548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085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2522" y="284047"/>
            <a:ext cx="6305156" cy="1200329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pPr algn="ctr"/>
            <a:r>
              <a:rPr lang="it-IT" sz="72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"CHOCOLAT"</a:t>
            </a:r>
            <a:endParaRPr lang="en-GB" sz="72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407227" y="4383062"/>
            <a:ext cx="3380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fr-FR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Vianne, la protagoniste, ouvre une chocolaterie.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103331">
            <a:off x="303814" y="2107888"/>
            <a:ext cx="2985563" cy="2240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228083">
            <a:off x="6145844" y="3648297"/>
            <a:ext cx="3471646" cy="2554775"/>
          </a:xfrm>
          <a:prstGeom prst="rect">
            <a:avLst/>
          </a:prstGeom>
          <a:ln w="889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asellaDiTesto 4"/>
          <p:cNvSpPr txBox="1"/>
          <p:nvPr/>
        </p:nvSpPr>
        <p:spPr>
          <a:xfrm>
            <a:off x="3665485" y="2525915"/>
            <a:ext cx="33878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Il se </a:t>
            </a:r>
            <a:r>
              <a:rPr lang="fr-FR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déroule</a:t>
            </a:r>
            <a:r>
              <a:rPr lang="it-IT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 en </a:t>
            </a:r>
            <a:r>
              <a:rPr lang="fr-FR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1950, dans une petite ville, Lansquenet.</a:t>
            </a:r>
            <a:endParaRPr lang="fr-FR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359434" y="1409795"/>
            <a:ext cx="4223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Un film de Lasse </a:t>
            </a:r>
            <a:r>
              <a:rPr lang="it-IT" sz="2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Hallström</a:t>
            </a:r>
            <a:r>
              <a:rPr lang="it-IT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fr-FR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né du roman </a:t>
            </a:r>
            <a:r>
              <a:rPr lang="fr-FR" sz="25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«Chocolat» </a:t>
            </a:r>
            <a:r>
              <a:rPr lang="it-IT" sz="25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de 1999. </a:t>
            </a:r>
            <a:endParaRPr lang="fr-FR" sz="25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51361" y="5593028"/>
            <a:ext cx="5751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</a:rPr>
              <a:t>Les habitants ne sont pas contents et surtout le maire fait tout pour l’éloigner.</a:t>
            </a:r>
            <a:endParaRPr lang="fr-FR" sz="25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31737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Personalizzato 15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FFFFFF"/>
      </a:hlink>
      <a:folHlink>
        <a:srgbClr val="FFFFFF"/>
      </a:folHlink>
    </a:clrScheme>
    <a:fontScheme name="Organico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039A4B3-0617-4CFC-B614-27363ECC28AC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2472</TotalTime>
  <Words>752</Words>
  <Application>Microsoft Office PowerPoint</Application>
  <PresentationFormat>A4 (21x29,7 cm)</PresentationFormat>
  <Paragraphs>95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Organico</vt:lpstr>
      <vt:lpstr>CIOCCOLATO</vt:lpstr>
      <vt:lpstr>CIOCCOLATO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FONTI: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CIOCCOLATO</dc:title>
  <dc:creator>Windows User</dc:creator>
  <cp:lastModifiedBy>ferreri.alice</cp:lastModifiedBy>
  <cp:revision>287</cp:revision>
  <dcterms:created xsi:type="dcterms:W3CDTF">2017-04-30T16:15:39Z</dcterms:created>
  <dcterms:modified xsi:type="dcterms:W3CDTF">2017-06-26T10:20:21Z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